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77EDF2-E88E-1F42-8160-43671358AB9D}" v="166" dt="2021-10-16T00:20:08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95C26-77C8-C440-927B-3F06B47FD24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64ECDF-5148-AB4A-B45C-CAED63A1B853}">
      <dgm:prSet/>
      <dgm:spPr/>
      <dgm:t>
        <a:bodyPr/>
        <a:lstStyle/>
        <a:p>
          <a:r>
            <a:rPr lang="en-US" dirty="0"/>
            <a:t>Regression Model</a:t>
          </a:r>
        </a:p>
      </dgm:t>
    </dgm:pt>
    <dgm:pt modelId="{7449DD48-F122-0442-8282-3D29C3510E95}" type="parTrans" cxnId="{82EEC3DB-7CDA-6845-B097-E68563ABD853}">
      <dgm:prSet/>
      <dgm:spPr/>
      <dgm:t>
        <a:bodyPr/>
        <a:lstStyle/>
        <a:p>
          <a:endParaRPr lang="en-US"/>
        </a:p>
      </dgm:t>
    </dgm:pt>
    <dgm:pt modelId="{5E01C8A5-C49C-BF4E-85B2-4A1113C29977}" type="sibTrans" cxnId="{82EEC3DB-7CDA-6845-B097-E68563ABD853}">
      <dgm:prSet/>
      <dgm:spPr/>
      <dgm:t>
        <a:bodyPr/>
        <a:lstStyle/>
        <a:p>
          <a:endParaRPr lang="en-US"/>
        </a:p>
      </dgm:t>
    </dgm:pt>
    <dgm:pt modelId="{4CD19268-4F44-8843-BEAD-7BF0328F71F7}">
      <dgm:prSet/>
      <dgm:spPr/>
      <dgm:t>
        <a:bodyPr/>
        <a:lstStyle/>
        <a:p>
          <a:r>
            <a:rPr lang="en-US" dirty="0"/>
            <a:t>Simple Decision tree</a:t>
          </a:r>
        </a:p>
      </dgm:t>
    </dgm:pt>
    <dgm:pt modelId="{9328F576-60D6-C44B-885B-3ACD736F31CF}" type="parTrans" cxnId="{57565B32-3C41-7F4F-A83D-B011F1C243FC}">
      <dgm:prSet/>
      <dgm:spPr/>
      <dgm:t>
        <a:bodyPr/>
        <a:lstStyle/>
        <a:p>
          <a:endParaRPr lang="en-US"/>
        </a:p>
      </dgm:t>
    </dgm:pt>
    <dgm:pt modelId="{956684EF-03C8-004B-82A3-5DDBC1FFFA2B}" type="sibTrans" cxnId="{57565B32-3C41-7F4F-A83D-B011F1C243FC}">
      <dgm:prSet/>
      <dgm:spPr/>
      <dgm:t>
        <a:bodyPr/>
        <a:lstStyle/>
        <a:p>
          <a:endParaRPr lang="en-US"/>
        </a:p>
      </dgm:t>
    </dgm:pt>
    <dgm:pt modelId="{64CBA1B7-0D88-274B-B311-87009F347139}">
      <dgm:prSet/>
      <dgm:spPr/>
      <dgm:t>
        <a:bodyPr/>
        <a:lstStyle/>
        <a:p>
          <a:r>
            <a:rPr lang="en-US" dirty="0"/>
            <a:t>Bagged trees</a:t>
          </a:r>
        </a:p>
      </dgm:t>
    </dgm:pt>
    <dgm:pt modelId="{1AF12E15-07E9-E94F-B2E5-870459BF6828}" type="parTrans" cxnId="{0AC3374A-ECE1-2441-9D6B-6D31A757F45F}">
      <dgm:prSet/>
      <dgm:spPr/>
      <dgm:t>
        <a:bodyPr/>
        <a:lstStyle/>
        <a:p>
          <a:endParaRPr lang="en-US"/>
        </a:p>
      </dgm:t>
    </dgm:pt>
    <dgm:pt modelId="{4964AE29-4973-2B41-BFC5-B4A87591486B}" type="sibTrans" cxnId="{0AC3374A-ECE1-2441-9D6B-6D31A757F45F}">
      <dgm:prSet/>
      <dgm:spPr/>
      <dgm:t>
        <a:bodyPr/>
        <a:lstStyle/>
        <a:p>
          <a:endParaRPr lang="en-US"/>
        </a:p>
      </dgm:t>
    </dgm:pt>
    <dgm:pt modelId="{1690B24E-5747-2B42-8A14-3A586BE38075}">
      <dgm:prSet/>
      <dgm:spPr/>
      <dgm:t>
        <a:bodyPr/>
        <a:lstStyle/>
        <a:p>
          <a:r>
            <a:rPr lang="en-US" dirty="0"/>
            <a:t>Random Forest model</a:t>
          </a:r>
        </a:p>
      </dgm:t>
    </dgm:pt>
    <dgm:pt modelId="{3E82CE35-034E-E34F-98D1-A17CD2435C54}" type="parTrans" cxnId="{81D17B16-56A8-B947-80EF-F9219E265F10}">
      <dgm:prSet/>
      <dgm:spPr/>
      <dgm:t>
        <a:bodyPr/>
        <a:lstStyle/>
        <a:p>
          <a:endParaRPr lang="en-US"/>
        </a:p>
      </dgm:t>
    </dgm:pt>
    <dgm:pt modelId="{AC8FD7BD-200A-5940-88E0-C00AA631F9AD}" type="sibTrans" cxnId="{81D17B16-56A8-B947-80EF-F9219E265F10}">
      <dgm:prSet/>
      <dgm:spPr/>
      <dgm:t>
        <a:bodyPr/>
        <a:lstStyle/>
        <a:p>
          <a:endParaRPr lang="en-US"/>
        </a:p>
      </dgm:t>
    </dgm:pt>
    <dgm:pt modelId="{9219A0A1-82F6-8140-A9D5-6CECCF650A32}" type="pres">
      <dgm:prSet presAssocID="{82795C26-77C8-C440-927B-3F06B47FD249}" presName="matrix" presStyleCnt="0">
        <dgm:presLayoutVars>
          <dgm:chMax val="1"/>
          <dgm:dir/>
          <dgm:resizeHandles val="exact"/>
        </dgm:presLayoutVars>
      </dgm:prSet>
      <dgm:spPr/>
    </dgm:pt>
    <dgm:pt modelId="{8C991345-D374-EE41-87CD-87587388A043}" type="pres">
      <dgm:prSet presAssocID="{82795C26-77C8-C440-927B-3F06B47FD249}" presName="diamond" presStyleLbl="bgShp" presStyleIdx="0" presStyleCnt="1"/>
      <dgm:spPr/>
    </dgm:pt>
    <dgm:pt modelId="{5112F4A6-1D36-B84B-975E-55A057E35A68}" type="pres">
      <dgm:prSet presAssocID="{82795C26-77C8-C440-927B-3F06B47FD24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AB454C7-8B80-8F48-BBA5-573F5E258DA1}" type="pres">
      <dgm:prSet presAssocID="{82795C26-77C8-C440-927B-3F06B47FD24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3E2D75E-3CFF-E44A-8545-DF331EEBB2F8}" type="pres">
      <dgm:prSet presAssocID="{82795C26-77C8-C440-927B-3F06B47FD249}" presName="quad3" presStyleLbl="node1" presStyleIdx="2" presStyleCnt="4" custLinFactNeighborY="687">
        <dgm:presLayoutVars>
          <dgm:chMax val="0"/>
          <dgm:chPref val="0"/>
          <dgm:bulletEnabled val="1"/>
        </dgm:presLayoutVars>
      </dgm:prSet>
      <dgm:spPr/>
    </dgm:pt>
    <dgm:pt modelId="{F35D015A-968B-7842-B226-DE2EA42E1E7A}" type="pres">
      <dgm:prSet presAssocID="{82795C26-77C8-C440-927B-3F06B47FD249}" presName="quad4" presStyleLbl="node1" presStyleIdx="3" presStyleCnt="4" custLinFactNeighborX="-3846" custLinFactNeighborY="687">
        <dgm:presLayoutVars>
          <dgm:chMax val="0"/>
          <dgm:chPref val="0"/>
          <dgm:bulletEnabled val="1"/>
        </dgm:presLayoutVars>
      </dgm:prSet>
      <dgm:spPr/>
    </dgm:pt>
  </dgm:ptLst>
  <dgm:cxnLst>
    <dgm:cxn modelId="{81D17B16-56A8-B947-80EF-F9219E265F10}" srcId="{82795C26-77C8-C440-927B-3F06B47FD249}" destId="{1690B24E-5747-2B42-8A14-3A586BE38075}" srcOrd="3" destOrd="0" parTransId="{3E82CE35-034E-E34F-98D1-A17CD2435C54}" sibTransId="{AC8FD7BD-200A-5940-88E0-C00AA631F9AD}"/>
    <dgm:cxn modelId="{A538501D-624A-F74D-BB6C-E6CCC29FBEE8}" type="presOf" srcId="{82795C26-77C8-C440-927B-3F06B47FD249}" destId="{9219A0A1-82F6-8140-A9D5-6CECCF650A32}" srcOrd="0" destOrd="0" presId="urn:microsoft.com/office/officeart/2005/8/layout/matrix3"/>
    <dgm:cxn modelId="{57565B32-3C41-7F4F-A83D-B011F1C243FC}" srcId="{82795C26-77C8-C440-927B-3F06B47FD249}" destId="{4CD19268-4F44-8843-BEAD-7BF0328F71F7}" srcOrd="1" destOrd="0" parTransId="{9328F576-60D6-C44B-885B-3ACD736F31CF}" sibTransId="{956684EF-03C8-004B-82A3-5DDBC1FFFA2B}"/>
    <dgm:cxn modelId="{0AC3374A-ECE1-2441-9D6B-6D31A757F45F}" srcId="{82795C26-77C8-C440-927B-3F06B47FD249}" destId="{64CBA1B7-0D88-274B-B311-87009F347139}" srcOrd="2" destOrd="0" parTransId="{1AF12E15-07E9-E94F-B2E5-870459BF6828}" sibTransId="{4964AE29-4973-2B41-BFC5-B4A87591486B}"/>
    <dgm:cxn modelId="{C4691A74-468A-9D4F-8144-40C5F4EB6B43}" type="presOf" srcId="{1690B24E-5747-2B42-8A14-3A586BE38075}" destId="{F35D015A-968B-7842-B226-DE2EA42E1E7A}" srcOrd="0" destOrd="0" presId="urn:microsoft.com/office/officeart/2005/8/layout/matrix3"/>
    <dgm:cxn modelId="{6FD6BB77-0691-834B-8BF9-3DF5FE41E102}" type="presOf" srcId="{AA64ECDF-5148-AB4A-B45C-CAED63A1B853}" destId="{5112F4A6-1D36-B84B-975E-55A057E35A68}" srcOrd="0" destOrd="0" presId="urn:microsoft.com/office/officeart/2005/8/layout/matrix3"/>
    <dgm:cxn modelId="{462ECBD2-453D-274E-85CB-B28AD2210181}" type="presOf" srcId="{64CBA1B7-0D88-274B-B311-87009F347139}" destId="{23E2D75E-3CFF-E44A-8545-DF331EEBB2F8}" srcOrd="0" destOrd="0" presId="urn:microsoft.com/office/officeart/2005/8/layout/matrix3"/>
    <dgm:cxn modelId="{1C0828D3-9CEE-314E-A804-FB5622C01CD9}" type="presOf" srcId="{4CD19268-4F44-8843-BEAD-7BF0328F71F7}" destId="{4AB454C7-8B80-8F48-BBA5-573F5E258DA1}" srcOrd="0" destOrd="0" presId="urn:microsoft.com/office/officeart/2005/8/layout/matrix3"/>
    <dgm:cxn modelId="{82EEC3DB-7CDA-6845-B097-E68563ABD853}" srcId="{82795C26-77C8-C440-927B-3F06B47FD249}" destId="{AA64ECDF-5148-AB4A-B45C-CAED63A1B853}" srcOrd="0" destOrd="0" parTransId="{7449DD48-F122-0442-8282-3D29C3510E95}" sibTransId="{5E01C8A5-C49C-BF4E-85B2-4A1113C29977}"/>
    <dgm:cxn modelId="{6CF38780-FF27-A547-9C53-EACAB8BF0B50}" type="presParOf" srcId="{9219A0A1-82F6-8140-A9D5-6CECCF650A32}" destId="{8C991345-D374-EE41-87CD-87587388A043}" srcOrd="0" destOrd="0" presId="urn:microsoft.com/office/officeart/2005/8/layout/matrix3"/>
    <dgm:cxn modelId="{334A8170-A190-9445-AE73-B64922865A67}" type="presParOf" srcId="{9219A0A1-82F6-8140-A9D5-6CECCF650A32}" destId="{5112F4A6-1D36-B84B-975E-55A057E35A68}" srcOrd="1" destOrd="0" presId="urn:microsoft.com/office/officeart/2005/8/layout/matrix3"/>
    <dgm:cxn modelId="{0B68BFE5-F10D-4249-A5BE-EFB80C768768}" type="presParOf" srcId="{9219A0A1-82F6-8140-A9D5-6CECCF650A32}" destId="{4AB454C7-8B80-8F48-BBA5-573F5E258DA1}" srcOrd="2" destOrd="0" presId="urn:microsoft.com/office/officeart/2005/8/layout/matrix3"/>
    <dgm:cxn modelId="{4440AAF7-509E-E043-969C-737BF641B57D}" type="presParOf" srcId="{9219A0A1-82F6-8140-A9D5-6CECCF650A32}" destId="{23E2D75E-3CFF-E44A-8545-DF331EEBB2F8}" srcOrd="3" destOrd="0" presId="urn:microsoft.com/office/officeart/2005/8/layout/matrix3"/>
    <dgm:cxn modelId="{F80E21FA-4824-F243-BCED-6F6D81DFE5CB}" type="presParOf" srcId="{9219A0A1-82F6-8140-A9D5-6CECCF650A32}" destId="{F35D015A-968B-7842-B226-DE2EA42E1E7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91345-D374-EE41-87CD-87587388A043}">
      <dsp:nvSpPr>
        <dsp:cNvPr id="0" name=""/>
        <dsp:cNvSpPr/>
      </dsp:nvSpPr>
      <dsp:spPr>
        <a:xfrm>
          <a:off x="3310201" y="0"/>
          <a:ext cx="5330133" cy="533013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2F4A6-1D36-B84B-975E-55A057E35A68}">
      <dsp:nvSpPr>
        <dsp:cNvPr id="0" name=""/>
        <dsp:cNvSpPr/>
      </dsp:nvSpPr>
      <dsp:spPr>
        <a:xfrm>
          <a:off x="3816563" y="506362"/>
          <a:ext cx="2078752" cy="20787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Regression Model</a:t>
          </a:r>
        </a:p>
      </dsp:txBody>
      <dsp:txXfrm>
        <a:off x="3918039" y="607838"/>
        <a:ext cx="1875800" cy="1875800"/>
      </dsp:txXfrm>
    </dsp:sp>
    <dsp:sp modelId="{4AB454C7-8B80-8F48-BBA5-573F5E258DA1}">
      <dsp:nvSpPr>
        <dsp:cNvPr id="0" name=""/>
        <dsp:cNvSpPr/>
      </dsp:nvSpPr>
      <dsp:spPr>
        <a:xfrm>
          <a:off x="6055220" y="506362"/>
          <a:ext cx="2078752" cy="20787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Simple Decision tree</a:t>
          </a:r>
        </a:p>
      </dsp:txBody>
      <dsp:txXfrm>
        <a:off x="6156696" y="607838"/>
        <a:ext cx="1875800" cy="1875800"/>
      </dsp:txXfrm>
    </dsp:sp>
    <dsp:sp modelId="{23E2D75E-3CFF-E44A-8545-DF331EEBB2F8}">
      <dsp:nvSpPr>
        <dsp:cNvPr id="0" name=""/>
        <dsp:cNvSpPr/>
      </dsp:nvSpPr>
      <dsp:spPr>
        <a:xfrm>
          <a:off x="3816563" y="2759300"/>
          <a:ext cx="2078752" cy="20787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Bagged trees</a:t>
          </a:r>
        </a:p>
      </dsp:txBody>
      <dsp:txXfrm>
        <a:off x="3918039" y="2860776"/>
        <a:ext cx="1875800" cy="1875800"/>
      </dsp:txXfrm>
    </dsp:sp>
    <dsp:sp modelId="{F35D015A-968B-7842-B226-DE2EA42E1E7A}">
      <dsp:nvSpPr>
        <dsp:cNvPr id="0" name=""/>
        <dsp:cNvSpPr/>
      </dsp:nvSpPr>
      <dsp:spPr>
        <a:xfrm>
          <a:off x="5975271" y="2759300"/>
          <a:ext cx="2078752" cy="20787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Random Forest model</a:t>
          </a:r>
        </a:p>
      </dsp:txBody>
      <dsp:txXfrm>
        <a:off x="6076747" y="2860776"/>
        <a:ext cx="1875800" cy="1875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2281B-56CF-D14E-9960-625172FE62A0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2294F-E1A6-4443-AA81-69D69F86B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7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2294F-E1A6-4443-AA81-69D69F86B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39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677EA-EB29-734A-AF7B-A6A9FD1CC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88DBF-6F25-7B4F-A41B-00828A99D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4BEF4-C5E9-3142-8E05-0E84854A0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74741-3534-7348-9D26-37472ABA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6CA82-D52C-FD4D-9392-435B20E0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30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ED5C-30D0-8749-9564-1C0D419D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7C23F-9541-1242-AA1A-8C9A8265C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EBCED-3CC3-5C42-BBA3-9721F13B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5234-22CC-734C-BB19-36640873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BD122-63B0-804E-8195-B63172CB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4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27FF9C-8E6A-8E4C-B86C-B54CF9096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E14620-473D-2347-B79D-B8B324111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EA676-1791-3F4A-8501-08692687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491F8-4545-A544-91F5-14AC0A35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78F45-06C0-8C41-8129-00C4290F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74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E6F8-5E72-0F4A-B8B7-83DF978D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3F975-4DFC-1342-B4AD-8FDA064F1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59F38-4755-7A4E-9044-CCB9564E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8D42C-ACC0-C948-A1CC-1FE6C096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6003F-9063-D644-AE31-17FAE7E1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93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BBB6B-EEC7-F04E-A321-8D204069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A49CB-9166-6440-A309-54B76730B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DBC8D-645C-A844-A50A-8DAD43DF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BCE7D-F206-CB46-8789-66A6E4FA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39342-EF05-1243-9BD4-A7402DDF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02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2B2C-6748-4448-B4B6-15D9FFD8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4A8A3-D6E2-3E4F-921E-DD933E571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CB02D-A435-8543-BDB7-382EBCC3C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82BD0-2495-B640-99C6-55EEEEBEB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2AD13-3891-2748-98C5-FA5F8029A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9479D-4E9C-1245-81A9-38D9EB17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7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2C62-3889-2D4F-AA2B-DAFA10C6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08728-5D07-3642-B046-EB55CFAE3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CFE6F-C520-544D-AB8D-FD38046C5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E9BEC-B6BA-5340-9BA0-3218108EF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AC6846-E0DC-BF4D-9844-5B903EE74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D042F-1351-A74F-B5EB-29AB3B666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3BC11-3450-6C45-B73C-6EDB13B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EA8B65-243C-DE4A-9607-98430223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07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C423-5749-5947-873A-95AECD023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B709C-31C9-904E-B9AA-81F7D89C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70EE0-581D-1A42-A861-C6E8EF5B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A737-3F3D-F54B-8DF5-AD1AFE16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EA528-C285-444C-8A85-7058FB0A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530DC-B69D-A14E-8C5C-E1EBD025A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70CB3-9F45-264F-97D1-21EADA02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2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D305-563D-DC43-ACF0-A85A3C2E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4179C-DBD1-9040-8E2A-DC533E345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D0A33-89FD-AA41-807C-41BBF0C3D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C8325-AB68-E948-A16D-D1387D66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66E14-CBD2-5A42-AF84-8742B27B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F34A4-CD75-0A4F-88A6-5BA60B17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DCBE-616E-CB4D-99A8-D7F3D3CA8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ACBF55-E8BB-9548-AB6D-0A3EB9AF5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64C9E-C479-CF4E-9BE3-EE2EE2723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5265E-66F3-D64B-A507-F992C1EA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62139-A58F-DF42-9269-C4471E82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47B1F-EC5A-644A-B531-645FF387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8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DBF49-6C8A-7D4E-A742-69F85657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BAFC8-C72B-F84D-83DD-B48428B3B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70056-831B-3549-9C61-647CCED71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3BB80-C1E1-6E4D-AA22-E8D97A201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F9FA8-D9CA-1547-B9E6-77B1906BF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06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microsoft.com/office/2017/06/relationships/model3d" Target="../media/model3d1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7BB68-A2E9-C54A-AC64-A6C1C98AC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Sales predictions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D1179-1F74-494A-86C8-D20F89B0F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5807" y="4679774"/>
            <a:ext cx="4101301" cy="1494117"/>
          </a:xfrm>
        </p:spPr>
        <p:txBody>
          <a:bodyPr anchor="b">
            <a:normAutofit/>
          </a:bodyPr>
          <a:lstStyle/>
          <a:p>
            <a:pPr algn="l"/>
            <a:r>
              <a:rPr lang="en-US" sz="1700" dirty="0"/>
              <a:t>Prepared by: </a:t>
            </a:r>
            <a:r>
              <a:rPr lang="en-US" sz="1700" dirty="0" err="1"/>
              <a:t>Tilepbergenov</a:t>
            </a:r>
            <a:r>
              <a:rPr lang="en-US" sz="1700" dirty="0"/>
              <a:t> </a:t>
            </a:r>
            <a:r>
              <a:rPr lang="en-US" sz="1700" dirty="0" err="1"/>
              <a:t>Altynbek</a:t>
            </a:r>
            <a:endParaRPr lang="en-US" sz="1700" dirty="0"/>
          </a:p>
          <a:p>
            <a:pPr algn="l"/>
            <a:r>
              <a:rPr lang="en-US" sz="1700" dirty="0"/>
              <a:t>Checked by: Brenda Hungerford, instructor at </a:t>
            </a:r>
            <a:r>
              <a:rPr lang="en-US" sz="1700" dirty="0" err="1"/>
              <a:t>CodingDojo</a:t>
            </a:r>
            <a:endParaRPr lang="en-US" sz="1700" dirty="0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59CB2E2-8918-1F44-9BFC-0CE4451E1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049" y="806824"/>
            <a:ext cx="7225748" cy="27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0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4D7BA-DB47-F94C-9FA4-4B48ED7C8158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6-7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B796C898-3F77-C548-9AC2-7FEFF614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428875"/>
            <a:ext cx="6086475" cy="4270977"/>
          </a:xfrm>
          <a:prstGeom prst="rect">
            <a:avLst/>
          </a:prstGeom>
        </p:spPr>
      </p:pic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3465CA1D-73ED-F948-97EE-60580CC14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49" y="2071213"/>
            <a:ext cx="5542035" cy="443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74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184B3-3958-C242-99C9-6F099EB0C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105" y="2767106"/>
            <a:ext cx="3186764" cy="3071906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Visualization 8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67E6404-CB35-744B-9959-CCEC757C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674" y="1170450"/>
            <a:ext cx="7681502" cy="53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8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Graph on document with pen">
            <a:extLst>
              <a:ext uri="{FF2B5EF4-FFF2-40B4-BE49-F238E27FC236}">
                <a16:creationId xmlns:a16="http://schemas.microsoft.com/office/drawing/2014/main" id="{8851C8F2-75A0-49C7-8331-86FA59D48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" b="14220"/>
          <a:stretch/>
        </p:blipFill>
        <p:spPr>
          <a:xfrm>
            <a:off x="-3049" y="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0700C-2CF0-0D4B-88E8-7E696AACF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bg1"/>
                </a:solidFill>
                <a:highlight>
                  <a:srgbClr val="808000"/>
                </a:highlight>
              </a:rPr>
              <a:t>Part</a:t>
            </a:r>
            <a:r>
              <a:rPr lang="en-US" sz="5200" dirty="0">
                <a:highlight>
                  <a:srgbClr val="808000"/>
                </a:highlight>
              </a:rPr>
              <a:t> </a:t>
            </a:r>
            <a:r>
              <a:rPr lang="en-US" sz="5200" dirty="0">
                <a:solidFill>
                  <a:schemeClr val="bg1"/>
                </a:solidFill>
                <a:highlight>
                  <a:srgbClr val="808000"/>
                </a:highlight>
              </a:rPr>
              <a:t>3</a:t>
            </a:r>
            <a:br>
              <a:rPr lang="en-US" sz="5200" dirty="0">
                <a:solidFill>
                  <a:schemeClr val="bg1"/>
                </a:solidFill>
                <a:highlight>
                  <a:srgbClr val="808000"/>
                </a:highlight>
              </a:rPr>
            </a:br>
            <a:r>
              <a:rPr lang="en-US" sz="5200" dirty="0">
                <a:solidFill>
                  <a:schemeClr val="bg1"/>
                </a:solidFill>
                <a:highlight>
                  <a:srgbClr val="808000"/>
                </a:highlight>
              </a:rPr>
              <a:t>Data exploratory</a:t>
            </a:r>
          </a:p>
        </p:txBody>
      </p:sp>
    </p:spTree>
    <p:extLst>
      <p:ext uri="{BB962C8B-B14F-4D97-AF65-F5344CB8AC3E}">
        <p14:creationId xmlns:p14="http://schemas.microsoft.com/office/powerpoint/2010/main" val="29006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5D71D-FD1B-EA4A-9742-6F38F8BA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7444" y="834120"/>
            <a:ext cx="4625941" cy="2847413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Visualization 9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420F617-E11B-D348-882C-56323460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59" y="1562341"/>
            <a:ext cx="6691502" cy="42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Video 28" descr="A close up of a camera lens&#10;&#10;Description automatically generated">
            <a:extLst>
              <a:ext uri="{FF2B5EF4-FFF2-40B4-BE49-F238E27FC236}">
                <a16:creationId xmlns:a16="http://schemas.microsoft.com/office/drawing/2014/main" id="{FBF1ED3B-23B7-4DBB-B6D1-EBC39D6C46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A3595-8520-D14E-8B9E-8B8DF03E3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Part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9D935-EDC5-784A-991F-B8262819C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Pre-processing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777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4CA356-4A2F-B241-B44D-E67D1261B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829294"/>
              </p:ext>
            </p:extLst>
          </p:nvPr>
        </p:nvGraphicFramePr>
        <p:xfrm>
          <a:off x="3092532" y="1325026"/>
          <a:ext cx="11950536" cy="5330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Gears">
                <a:extLst>
                  <a:ext uri="{FF2B5EF4-FFF2-40B4-BE49-F238E27FC236}">
                    <a16:creationId xmlns:a16="http://schemas.microsoft.com/office/drawing/2014/main" id="{03D1D0CA-71EB-124F-9F9A-DF8257DEF9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0135097"/>
                  </p:ext>
                </p:extLst>
              </p:nvPr>
            </p:nvGraphicFramePr>
            <p:xfrm>
              <a:off x="1335295" y="2055226"/>
              <a:ext cx="4149307" cy="320474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149307" cy="3204746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1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Gears">
                <a:extLst>
                  <a:ext uri="{FF2B5EF4-FFF2-40B4-BE49-F238E27FC236}">
                    <a16:creationId xmlns:a16="http://schemas.microsoft.com/office/drawing/2014/main" id="{03D1D0CA-71EB-124F-9F9A-DF8257DEF9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5295" y="2055226"/>
                <a:ext cx="4149307" cy="32047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8A698FE-0768-2C44-8227-556FFB731B7D}"/>
              </a:ext>
            </a:extLst>
          </p:cNvPr>
          <p:cNvSpPr/>
          <p:nvPr/>
        </p:nvSpPr>
        <p:spPr>
          <a:xfrm>
            <a:off x="843017" y="300900"/>
            <a:ext cx="473456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part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Training models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414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5D15CD21-5AD8-4888-9BBD-49AA04893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4AB56-3928-3648-9658-C17CA2ED2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17345" y="-2071528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Recommendation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1B3DF-D4EE-554E-B256-F9CA390CD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2357438"/>
            <a:ext cx="9872663" cy="41719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Meat, Fruit and vegetables, Household items ,give the high sales than any other item types, need to be in high quantity to make more profit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Health and hygiene, breads have cheap retail price, which can increase sales as well</a:t>
            </a:r>
          </a:p>
          <a:p>
            <a:r>
              <a:rPr lang="en-US" dirty="0">
                <a:solidFill>
                  <a:srgbClr val="FFFFFF"/>
                </a:solidFill>
              </a:rPr>
              <a:t>Low fat items generate more profit than regular fat items, so selling more low fat items can elevate the sales</a:t>
            </a:r>
          </a:p>
          <a:p>
            <a:r>
              <a:rPr lang="en-US" dirty="0">
                <a:solidFill>
                  <a:srgbClr val="FFFFFF"/>
                </a:solidFill>
              </a:rPr>
              <a:t>Need to sell more Diary and Starchy food items, in spite of their costly retail price</a:t>
            </a:r>
          </a:p>
          <a:p>
            <a:r>
              <a:rPr lang="en-US" dirty="0">
                <a:solidFill>
                  <a:srgbClr val="FFFFFF"/>
                </a:solidFill>
              </a:rPr>
              <a:t>Using random forest model can decrease the error in the change of sales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9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>
            <a:extLst>
              <a:ext uri="{FF2B5EF4-FFF2-40B4-BE49-F238E27FC236}">
                <a16:creationId xmlns:a16="http://schemas.microsoft.com/office/drawing/2014/main" id="{755903F9-27AC-44E2-96F3-9BC16BDB8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4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CCD82-A008-444B-AFFE-277994C8B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12278-80B4-404E-B007-0ED89CF0B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063" y="4856920"/>
            <a:ext cx="9565028" cy="142926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1.More advanced visualizations, like combo statistic features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2. Using advanced machine learning parameters, which can decrease the error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3.Consulting with SME(subject matter expert) to get more insights about data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4.Employing different coding techniques </a:t>
            </a:r>
          </a:p>
        </p:txBody>
      </p:sp>
    </p:spTree>
    <p:extLst>
      <p:ext uri="{BB962C8B-B14F-4D97-AF65-F5344CB8AC3E}">
        <p14:creationId xmlns:p14="http://schemas.microsoft.com/office/powerpoint/2010/main" val="75397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4D3CB6C-3CBE-47E4-A4F5-D75A1B938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683" b="1031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17E199-EFA2-234E-A53B-34BDF8A47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557843"/>
            <a:ext cx="6952388" cy="73168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E1ACD-7DC7-114F-A33F-AFEF8B274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612" y="1621733"/>
            <a:ext cx="7714388" cy="4268428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Purpose of the project: To predict the sales using the data given by the outlets and train models implementing the knowledge which was obtained during the bootcamp at Coding Dojo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Parts of the project:</a:t>
            </a:r>
          </a:p>
          <a:p>
            <a:pPr marL="342900" indent="-342900" algn="l">
              <a:buAutoNum type="arabicPeriod"/>
            </a:pPr>
            <a:r>
              <a:rPr lang="en-US" dirty="0"/>
              <a:t>Data analysis</a:t>
            </a:r>
          </a:p>
          <a:p>
            <a:pPr marL="342900" indent="-342900" algn="l">
              <a:buAutoNum type="arabicPeriod"/>
            </a:pPr>
            <a:r>
              <a:rPr lang="en-US" dirty="0"/>
              <a:t>Data visualization</a:t>
            </a:r>
          </a:p>
          <a:p>
            <a:pPr marL="342900" indent="-342900" algn="l">
              <a:buAutoNum type="arabicPeriod"/>
            </a:pPr>
            <a:r>
              <a:rPr lang="en-US" dirty="0"/>
              <a:t>Data exploratory</a:t>
            </a:r>
          </a:p>
          <a:p>
            <a:pPr marL="342900" indent="-342900" algn="l">
              <a:buAutoNum type="arabicPeriod"/>
            </a:pPr>
            <a:r>
              <a:rPr lang="en-US" dirty="0"/>
              <a:t>Pre processing to machine learning</a:t>
            </a:r>
          </a:p>
          <a:p>
            <a:pPr marL="342900" indent="-342900" algn="l">
              <a:buAutoNum type="arabicPeriod"/>
            </a:pPr>
            <a:r>
              <a:rPr lang="en-US" dirty="0"/>
              <a:t>Modeling the data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F1804-B6C2-F446-AD7F-1337BB9E1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469" y="830049"/>
            <a:ext cx="7714388" cy="1147324"/>
          </a:xfrm>
        </p:spPr>
        <p:txBody>
          <a:bodyPr>
            <a:noAutofit/>
          </a:bodyPr>
          <a:lstStyle/>
          <a:p>
            <a:pPr algn="l"/>
            <a:r>
              <a:rPr lang="en-US" sz="4800" dirty="0"/>
              <a:t>Part 1 </a:t>
            </a:r>
            <a:br>
              <a:rPr lang="en-US" sz="4800" dirty="0"/>
            </a:br>
            <a:r>
              <a:rPr lang="en-US" sz="4800" dirty="0"/>
              <a:t>Data cleaning and exploratory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1C504-3F26-8D4D-ABCB-5077CE051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469" y="2385027"/>
            <a:ext cx="8514608" cy="3281548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1) Dropped any duplicates.</a:t>
            </a:r>
          </a:p>
          <a:p>
            <a:pPr algn="l"/>
            <a:r>
              <a:rPr lang="en-US" dirty="0"/>
              <a:t>2) Identified missing values.</a:t>
            </a:r>
          </a:p>
          <a:p>
            <a:pPr algn="l"/>
            <a:r>
              <a:rPr lang="en-US" dirty="0"/>
              <a:t>3) Decided on how to address the missing values and do it</a:t>
            </a:r>
          </a:p>
          <a:p>
            <a:pPr algn="l"/>
            <a:r>
              <a:rPr lang="en-US" dirty="0"/>
              <a:t>4) Confirmed that there are no missing values after addressing them.</a:t>
            </a:r>
          </a:p>
          <a:p>
            <a:pPr algn="l"/>
            <a:r>
              <a:rPr lang="en-US" dirty="0"/>
              <a:t>5) Found and fixed any inconsistent categories of data</a:t>
            </a:r>
          </a:p>
          <a:p>
            <a:pPr algn="l"/>
            <a:r>
              <a:rPr lang="en-US" dirty="0"/>
              <a:t>6) For any numerical columns, obtained the summary statistics of each (min, max, mean)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94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gnifying glass showing decling performance">
            <a:extLst>
              <a:ext uri="{FF2B5EF4-FFF2-40B4-BE49-F238E27FC236}">
                <a16:creationId xmlns:a16="http://schemas.microsoft.com/office/drawing/2014/main" id="{D6C75DDA-966D-49A5-AB60-415D5D9C7E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20" b="14510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98EEB-A082-644F-ADC6-9791B2010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523999"/>
            <a:ext cx="7620000" cy="19050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Part 2 </a:t>
            </a:r>
            <a:b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</a:br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</a:rPr>
              <a:t>Statistical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7D152-555B-C84F-BBDA-1F4F8E541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417" y="4200906"/>
            <a:ext cx="7714388" cy="190499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0000"/>
                </a:highlight>
              </a:rPr>
              <a:t>My project includes these statistical features:</a:t>
            </a:r>
          </a:p>
          <a:p>
            <a:r>
              <a:rPr lang="en-US" dirty="0">
                <a:highlight>
                  <a:srgbClr val="808000"/>
                </a:highlight>
              </a:rPr>
              <a:t>Histogram to view the distributions of various features in your dataset.</a:t>
            </a:r>
          </a:p>
          <a:p>
            <a:r>
              <a:rPr lang="en-US" dirty="0">
                <a:highlight>
                  <a:srgbClr val="808000"/>
                </a:highlight>
              </a:rPr>
              <a:t>Boxplot to view statistical summaries of various features in your dataset.</a:t>
            </a:r>
          </a:p>
          <a:p>
            <a:r>
              <a:rPr lang="en-US" dirty="0">
                <a:highlight>
                  <a:srgbClr val="808000"/>
                </a:highlight>
              </a:rPr>
              <a:t>Heatmap of the correlation between features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30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329E3-89FD-B44D-9458-FB6F5C237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422" y="1967266"/>
            <a:ext cx="2940178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C0A68-E1AD-FB41-807C-C3981345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247" y="321733"/>
            <a:ext cx="7279574" cy="63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329E3-89FD-B44D-9458-FB6F5C237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0213" y="806364"/>
            <a:ext cx="3593716" cy="2847413"/>
          </a:xfrm>
        </p:spPr>
        <p:txBody>
          <a:bodyPr anchor="b">
            <a:normAutofit/>
          </a:bodyPr>
          <a:lstStyle/>
          <a:p>
            <a:pPr algn="l"/>
            <a:r>
              <a:rPr lang="en-US" sz="3800" dirty="0"/>
              <a:t>VISUALIZATION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3E16C8-5A80-EB46-A83C-11C6FFE5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58" y="1530135"/>
            <a:ext cx="5604636" cy="37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6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01068-4DEF-274C-B2AF-147364D1A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8961" y="806364"/>
            <a:ext cx="3664968" cy="2847413"/>
          </a:xfrm>
        </p:spPr>
        <p:txBody>
          <a:bodyPr anchor="b">
            <a:normAutofit/>
          </a:bodyPr>
          <a:lstStyle/>
          <a:p>
            <a:pPr algn="l"/>
            <a:r>
              <a:rPr lang="en-US" sz="4700" dirty="0"/>
              <a:t>Visualization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73D45-D7EF-C64F-9858-B149F822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58" y="2180215"/>
            <a:ext cx="5604636" cy="248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9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01068-4DEF-274C-B2AF-147364D1A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8" y="2767106"/>
            <a:ext cx="3297981" cy="3071906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Visualization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37278-F9C3-4B43-AD28-111DFA78D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5375" y="6012578"/>
            <a:ext cx="4530187" cy="573492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Retail price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996A1F4-FCCF-3E48-A0AB-51AD20EF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60698"/>
            <a:ext cx="7225748" cy="513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4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1D12C-4EF1-6841-AB7D-344A29B1E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8" y="2767106"/>
            <a:ext cx="3297981" cy="3071906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Visualization 5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A2FCA82-6F23-5240-B39F-2DAC726D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819702"/>
            <a:ext cx="7225748" cy="521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70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{9F189A2C-FEF9-B041-828A-472424987E75}tf10001062</Template>
  <TotalTime>394</TotalTime>
  <Words>372</Words>
  <Application>Microsoft Macintosh PowerPoint</Application>
  <PresentationFormat>Widescreen</PresentationFormat>
  <Paragraphs>56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Sales predictions project</vt:lpstr>
      <vt:lpstr>OVERVIEW</vt:lpstr>
      <vt:lpstr>Part 1  Data cleaning and exploratory</vt:lpstr>
      <vt:lpstr>Part 2  Statistical analysis</vt:lpstr>
      <vt:lpstr>VISUALIZATION 1</vt:lpstr>
      <vt:lpstr>VISUALIZATION 2</vt:lpstr>
      <vt:lpstr>Visualization 3</vt:lpstr>
      <vt:lpstr>Visualization 4</vt:lpstr>
      <vt:lpstr>Visualization 5</vt:lpstr>
      <vt:lpstr>PowerPoint Presentation</vt:lpstr>
      <vt:lpstr>Visualization 8</vt:lpstr>
      <vt:lpstr>Part 3 Data exploratory</vt:lpstr>
      <vt:lpstr>Visualization 9</vt:lpstr>
      <vt:lpstr>Part 4</vt:lpstr>
      <vt:lpstr>PowerPoint Presentation</vt:lpstr>
      <vt:lpstr>Recommendation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predictions project</dc:title>
  <dc:creator>Tilepbergenov Altynbek</dc:creator>
  <cp:lastModifiedBy>Tilepbergenov Altynbek</cp:lastModifiedBy>
  <cp:revision>2</cp:revision>
  <dcterms:created xsi:type="dcterms:W3CDTF">2021-10-14T21:13:31Z</dcterms:created>
  <dcterms:modified xsi:type="dcterms:W3CDTF">2021-10-16T03:30:33Z</dcterms:modified>
</cp:coreProperties>
</file>